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71" r:id="rId15"/>
    <p:sldId id="267" r:id="rId16"/>
    <p:sldId id="270"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9029F2BC-DF42-41F1-BF93-006F53A0A109}" type="datetimeFigureOut">
              <a:rPr lang="en-IN" smtClean="0"/>
              <a:t>30-03-2020</a:t>
            </a:fld>
            <a:endParaRPr lang="en-IN"/>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IN"/>
          </a:p>
        </p:txBody>
      </p:sp>
      <p:sp>
        <p:nvSpPr>
          <p:cNvPr id="6" name="Slide Number Placeholder 5"/>
          <p:cNvSpPr>
            <a:spLocks noGrp="1"/>
          </p:cNvSpPr>
          <p:nvPr>
            <p:ph type="sldNum" sz="quarter" idx="12"/>
          </p:nvPr>
        </p:nvSpPr>
        <p:spPr>
          <a:xfrm>
            <a:off x="10469880" y="320040"/>
            <a:ext cx="914400" cy="320040"/>
          </a:xfrm>
        </p:spPr>
        <p:txBody>
          <a:bodyPr/>
          <a:lstStyle/>
          <a:p>
            <a:fld id="{5DBEC232-8EA6-483B-93C0-072C6D5177D0}" type="slidenum">
              <a:rPr lang="en-IN" smtClean="0"/>
              <a:t>‹#›</a:t>
            </a:fld>
            <a:endParaRPr lang="en-IN"/>
          </a:p>
        </p:txBody>
      </p:sp>
    </p:spTree>
    <p:extLst>
      <p:ext uri="{BB962C8B-B14F-4D97-AF65-F5344CB8AC3E}">
        <p14:creationId xmlns:p14="http://schemas.microsoft.com/office/powerpoint/2010/main" val="8045465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29F2BC-DF42-41F1-BF93-006F53A0A109}" type="datetimeFigureOut">
              <a:rPr lang="en-IN" smtClean="0"/>
              <a:t>30-03-2020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BEC232-8EA6-483B-93C0-072C6D5177D0}" type="slidenum">
              <a:rPr lang="en-IN" smtClean="0"/>
              <a:t>‹#›</a:t>
            </a:fld>
            <a:endParaRPr lang="en-IN"/>
          </a:p>
        </p:txBody>
      </p:sp>
    </p:spTree>
    <p:extLst>
      <p:ext uri="{BB962C8B-B14F-4D97-AF65-F5344CB8AC3E}">
        <p14:creationId xmlns:p14="http://schemas.microsoft.com/office/powerpoint/2010/main" val="1015840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9029F2BC-DF42-41F1-BF93-006F53A0A109}" type="datetimeFigureOut">
              <a:rPr lang="en-IN" smtClean="0"/>
              <a:t>30-03-2020</a:t>
            </a:fld>
            <a:endParaRPr lang="en-IN"/>
          </a:p>
        </p:txBody>
      </p:sp>
      <p:sp>
        <p:nvSpPr>
          <p:cNvPr id="5" name="Footer Placeholder 4"/>
          <p:cNvSpPr>
            <a:spLocks noGrp="1"/>
          </p:cNvSpPr>
          <p:nvPr>
            <p:ph type="ftr" sz="quarter" idx="11"/>
          </p:nvPr>
        </p:nvSpPr>
        <p:spPr>
          <a:xfrm>
            <a:off x="804672" y="6227064"/>
            <a:ext cx="10588752" cy="320040"/>
          </a:xfrm>
        </p:spPr>
        <p:txBody>
          <a:bodyPr/>
          <a:lstStyle/>
          <a:p>
            <a:endParaRPr lang="en-IN"/>
          </a:p>
        </p:txBody>
      </p:sp>
      <p:sp>
        <p:nvSpPr>
          <p:cNvPr id="6" name="Slide Number Placeholder 5"/>
          <p:cNvSpPr>
            <a:spLocks noGrp="1"/>
          </p:cNvSpPr>
          <p:nvPr>
            <p:ph type="sldNum" sz="quarter" idx="12"/>
          </p:nvPr>
        </p:nvSpPr>
        <p:spPr>
          <a:xfrm>
            <a:off x="10469880" y="320040"/>
            <a:ext cx="914400" cy="320040"/>
          </a:xfrm>
        </p:spPr>
        <p:txBody>
          <a:bodyPr/>
          <a:lstStyle/>
          <a:p>
            <a:fld id="{5DBEC232-8EA6-483B-93C0-072C6D5177D0}" type="slidenum">
              <a:rPr lang="en-IN" smtClean="0"/>
              <a:t>‹#›</a:t>
            </a:fld>
            <a:endParaRPr lang="en-IN"/>
          </a:p>
        </p:txBody>
      </p:sp>
    </p:spTree>
    <p:extLst>
      <p:ext uri="{BB962C8B-B14F-4D97-AF65-F5344CB8AC3E}">
        <p14:creationId xmlns:p14="http://schemas.microsoft.com/office/powerpoint/2010/main" val="7047951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29F2BC-DF42-41F1-BF93-006F53A0A109}" type="datetimeFigureOut">
              <a:rPr lang="en-IN" smtClean="0"/>
              <a:t>30-03-2020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DBEC232-8EA6-483B-93C0-072C6D5177D0}" type="slidenum">
              <a:rPr lang="en-IN" smtClean="0"/>
              <a:t>‹#›</a:t>
            </a:fld>
            <a:endParaRPr lang="en-IN"/>
          </a:p>
        </p:txBody>
      </p:sp>
    </p:spTree>
    <p:extLst>
      <p:ext uri="{BB962C8B-B14F-4D97-AF65-F5344CB8AC3E}">
        <p14:creationId xmlns:p14="http://schemas.microsoft.com/office/powerpoint/2010/main" val="13594806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9029F2BC-DF42-41F1-BF93-006F53A0A109}" type="datetimeFigureOut">
              <a:rPr lang="en-IN" smtClean="0"/>
              <a:t>30-03-2020</a:t>
            </a:fld>
            <a:endParaRPr lang="en-IN"/>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IN"/>
          </a:p>
        </p:txBody>
      </p:sp>
      <p:sp>
        <p:nvSpPr>
          <p:cNvPr id="6" name="Slide Number Placeholder 5"/>
          <p:cNvSpPr>
            <a:spLocks noGrp="1"/>
          </p:cNvSpPr>
          <p:nvPr>
            <p:ph type="sldNum" sz="quarter" idx="12"/>
          </p:nvPr>
        </p:nvSpPr>
        <p:spPr>
          <a:xfrm>
            <a:off x="10469880" y="320040"/>
            <a:ext cx="914400" cy="320040"/>
          </a:xfrm>
        </p:spPr>
        <p:txBody>
          <a:bodyPr/>
          <a:lstStyle/>
          <a:p>
            <a:fld id="{5DBEC232-8EA6-483B-93C0-072C6D5177D0}" type="slidenum">
              <a:rPr lang="en-IN" smtClean="0"/>
              <a:t>‹#›</a:t>
            </a:fld>
            <a:endParaRPr lang="en-IN"/>
          </a:p>
        </p:txBody>
      </p:sp>
    </p:spTree>
    <p:extLst>
      <p:ext uri="{BB962C8B-B14F-4D97-AF65-F5344CB8AC3E}">
        <p14:creationId xmlns:p14="http://schemas.microsoft.com/office/powerpoint/2010/main" val="152362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9029F2BC-DF42-41F1-BF93-006F53A0A109}" type="datetimeFigureOut">
              <a:rPr lang="en-IN" smtClean="0"/>
              <a:t>30-03-2020</a:t>
            </a:fld>
            <a:endParaRPr lang="en-IN"/>
          </a:p>
        </p:txBody>
      </p:sp>
      <p:sp>
        <p:nvSpPr>
          <p:cNvPr id="6" name="Footer Placeholder 5"/>
          <p:cNvSpPr>
            <a:spLocks noGrp="1"/>
          </p:cNvSpPr>
          <p:nvPr>
            <p:ph type="ftr" sz="quarter" idx="11"/>
          </p:nvPr>
        </p:nvSpPr>
        <p:spPr>
          <a:xfrm>
            <a:off x="804672" y="6227064"/>
            <a:ext cx="10588752" cy="320040"/>
          </a:xfrm>
        </p:spPr>
        <p:txBody>
          <a:bodyPr/>
          <a:lstStyle/>
          <a:p>
            <a:endParaRPr lang="en-IN"/>
          </a:p>
        </p:txBody>
      </p:sp>
      <p:sp>
        <p:nvSpPr>
          <p:cNvPr id="7" name="Slide Number Placeholder 6"/>
          <p:cNvSpPr>
            <a:spLocks noGrp="1"/>
          </p:cNvSpPr>
          <p:nvPr>
            <p:ph type="sldNum" sz="quarter" idx="12"/>
          </p:nvPr>
        </p:nvSpPr>
        <p:spPr>
          <a:xfrm>
            <a:off x="10469880" y="320040"/>
            <a:ext cx="914400" cy="320040"/>
          </a:xfrm>
        </p:spPr>
        <p:txBody>
          <a:bodyPr/>
          <a:lstStyle/>
          <a:p>
            <a:fld id="{5DBEC232-8EA6-483B-93C0-072C6D5177D0}" type="slidenum">
              <a:rPr lang="en-IN" smtClean="0"/>
              <a:t>‹#›</a:t>
            </a:fld>
            <a:endParaRPr lang="en-IN"/>
          </a:p>
        </p:txBody>
      </p:sp>
    </p:spTree>
    <p:extLst>
      <p:ext uri="{BB962C8B-B14F-4D97-AF65-F5344CB8AC3E}">
        <p14:creationId xmlns:p14="http://schemas.microsoft.com/office/powerpoint/2010/main" val="4001880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9029F2BC-DF42-41F1-BF93-006F53A0A109}" type="datetimeFigureOut">
              <a:rPr lang="en-IN" smtClean="0"/>
              <a:t>30-03-2020</a:t>
            </a:fld>
            <a:endParaRPr lang="en-IN"/>
          </a:p>
        </p:txBody>
      </p:sp>
      <p:sp>
        <p:nvSpPr>
          <p:cNvPr id="8" name="Footer Placeholder 7"/>
          <p:cNvSpPr>
            <a:spLocks noGrp="1"/>
          </p:cNvSpPr>
          <p:nvPr>
            <p:ph type="ftr" sz="quarter" idx="11"/>
          </p:nvPr>
        </p:nvSpPr>
        <p:spPr>
          <a:xfrm>
            <a:off x="804672" y="6227064"/>
            <a:ext cx="10588752" cy="320040"/>
          </a:xfrm>
        </p:spPr>
        <p:txBody>
          <a:bodyPr/>
          <a:lstStyle/>
          <a:p>
            <a:endParaRPr lang="en-IN"/>
          </a:p>
        </p:txBody>
      </p:sp>
      <p:sp>
        <p:nvSpPr>
          <p:cNvPr id="9" name="Slide Number Placeholder 8"/>
          <p:cNvSpPr>
            <a:spLocks noGrp="1"/>
          </p:cNvSpPr>
          <p:nvPr>
            <p:ph type="sldNum" sz="quarter" idx="12"/>
          </p:nvPr>
        </p:nvSpPr>
        <p:spPr>
          <a:xfrm>
            <a:off x="10469880" y="320040"/>
            <a:ext cx="914400" cy="320040"/>
          </a:xfrm>
        </p:spPr>
        <p:txBody>
          <a:bodyPr/>
          <a:lstStyle/>
          <a:p>
            <a:fld id="{5DBEC232-8EA6-483B-93C0-072C6D5177D0}" type="slidenum">
              <a:rPr lang="en-IN" smtClean="0"/>
              <a:t>‹#›</a:t>
            </a:fld>
            <a:endParaRPr lang="en-IN"/>
          </a:p>
        </p:txBody>
      </p:sp>
    </p:spTree>
    <p:extLst>
      <p:ext uri="{BB962C8B-B14F-4D97-AF65-F5344CB8AC3E}">
        <p14:creationId xmlns:p14="http://schemas.microsoft.com/office/powerpoint/2010/main" val="41167419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029F2BC-DF42-41F1-BF93-006F53A0A109}" type="datetimeFigureOut">
              <a:rPr lang="en-IN" smtClean="0"/>
              <a:t>30-03-2020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DBEC232-8EA6-483B-93C0-072C6D5177D0}" type="slidenum">
              <a:rPr lang="en-IN" smtClean="0"/>
              <a:t>‹#›</a:t>
            </a:fld>
            <a:endParaRPr lang="en-IN"/>
          </a:p>
        </p:txBody>
      </p:sp>
    </p:spTree>
    <p:extLst>
      <p:ext uri="{BB962C8B-B14F-4D97-AF65-F5344CB8AC3E}">
        <p14:creationId xmlns:p14="http://schemas.microsoft.com/office/powerpoint/2010/main" val="625293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9029F2BC-DF42-41F1-BF93-006F53A0A109}" type="datetimeFigureOut">
              <a:rPr lang="en-IN" smtClean="0"/>
              <a:t>30-03-2020</a:t>
            </a:fld>
            <a:endParaRPr lang="en-IN"/>
          </a:p>
        </p:txBody>
      </p:sp>
      <p:sp>
        <p:nvSpPr>
          <p:cNvPr id="3" name="Footer Placeholder 2"/>
          <p:cNvSpPr>
            <a:spLocks noGrp="1"/>
          </p:cNvSpPr>
          <p:nvPr>
            <p:ph type="ftr" sz="quarter" idx="11"/>
          </p:nvPr>
        </p:nvSpPr>
        <p:spPr>
          <a:xfrm>
            <a:off x="804672" y="6227064"/>
            <a:ext cx="10588752" cy="320040"/>
          </a:xfrm>
        </p:spPr>
        <p:txBody>
          <a:bodyPr/>
          <a:lstStyle/>
          <a:p>
            <a:endParaRPr lang="en-IN"/>
          </a:p>
        </p:txBody>
      </p:sp>
      <p:sp>
        <p:nvSpPr>
          <p:cNvPr id="4" name="Slide Number Placeholder 3"/>
          <p:cNvSpPr>
            <a:spLocks noGrp="1"/>
          </p:cNvSpPr>
          <p:nvPr>
            <p:ph type="sldNum" sz="quarter" idx="12"/>
          </p:nvPr>
        </p:nvSpPr>
        <p:spPr>
          <a:xfrm>
            <a:off x="10469880" y="320040"/>
            <a:ext cx="914400" cy="320040"/>
          </a:xfrm>
        </p:spPr>
        <p:txBody>
          <a:bodyPr/>
          <a:lstStyle/>
          <a:p>
            <a:fld id="{5DBEC232-8EA6-483B-93C0-072C6D5177D0}" type="slidenum">
              <a:rPr lang="en-IN" smtClean="0"/>
              <a:t>‹#›</a:t>
            </a:fld>
            <a:endParaRPr lang="en-IN"/>
          </a:p>
        </p:txBody>
      </p:sp>
    </p:spTree>
    <p:extLst>
      <p:ext uri="{BB962C8B-B14F-4D97-AF65-F5344CB8AC3E}">
        <p14:creationId xmlns:p14="http://schemas.microsoft.com/office/powerpoint/2010/main" val="33545076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029F2BC-DF42-41F1-BF93-006F53A0A109}" type="datetimeFigureOut">
              <a:rPr lang="en-IN" smtClean="0"/>
              <a:t>30-03-2020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DBEC232-8EA6-483B-93C0-072C6D5177D0}" type="slidenum">
              <a:rPr lang="en-IN" smtClean="0"/>
              <a:t>‹#›</a:t>
            </a:fld>
            <a:endParaRPr lang="en-IN"/>
          </a:p>
        </p:txBody>
      </p:sp>
    </p:spTree>
    <p:extLst>
      <p:ext uri="{BB962C8B-B14F-4D97-AF65-F5344CB8AC3E}">
        <p14:creationId xmlns:p14="http://schemas.microsoft.com/office/powerpoint/2010/main" val="20317899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9029F2BC-DF42-41F1-BF93-006F53A0A109}" type="datetimeFigureOut">
              <a:rPr lang="en-IN" smtClean="0"/>
              <a:t>30-03-2020</a:t>
            </a:fld>
            <a:endParaRPr lang="en-IN"/>
          </a:p>
        </p:txBody>
      </p:sp>
      <p:sp>
        <p:nvSpPr>
          <p:cNvPr id="6" name="Footer Placeholder 5"/>
          <p:cNvSpPr>
            <a:spLocks noGrp="1"/>
          </p:cNvSpPr>
          <p:nvPr>
            <p:ph type="ftr" sz="quarter" idx="11"/>
          </p:nvPr>
        </p:nvSpPr>
        <p:spPr>
          <a:xfrm>
            <a:off x="804672" y="6227064"/>
            <a:ext cx="5942203" cy="320040"/>
          </a:xfrm>
        </p:spPr>
        <p:txBody>
          <a:bodyPr/>
          <a:lstStyle/>
          <a:p>
            <a:endParaRPr lang="en-IN"/>
          </a:p>
        </p:txBody>
      </p:sp>
      <p:sp>
        <p:nvSpPr>
          <p:cNvPr id="7" name="Slide Number Placeholder 6"/>
          <p:cNvSpPr>
            <a:spLocks noGrp="1"/>
          </p:cNvSpPr>
          <p:nvPr>
            <p:ph type="sldNum" sz="quarter" idx="12"/>
          </p:nvPr>
        </p:nvSpPr>
        <p:spPr>
          <a:xfrm>
            <a:off x="5828377" y="320040"/>
            <a:ext cx="914400" cy="320040"/>
          </a:xfrm>
        </p:spPr>
        <p:txBody>
          <a:bodyPr/>
          <a:lstStyle/>
          <a:p>
            <a:fld id="{5DBEC232-8EA6-483B-93C0-072C6D5177D0}" type="slidenum">
              <a:rPr lang="en-IN" smtClean="0"/>
              <a:t>‹#›</a:t>
            </a:fld>
            <a:endParaRPr lang="en-IN"/>
          </a:p>
        </p:txBody>
      </p:sp>
    </p:spTree>
    <p:extLst>
      <p:ext uri="{BB962C8B-B14F-4D97-AF65-F5344CB8AC3E}">
        <p14:creationId xmlns:p14="http://schemas.microsoft.com/office/powerpoint/2010/main" val="33776315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9029F2BC-DF42-41F1-BF93-006F53A0A109}" type="datetimeFigureOut">
              <a:rPr lang="en-IN" smtClean="0"/>
              <a:t>30-03-2020</a:t>
            </a:fld>
            <a:endParaRPr lang="en-IN"/>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5DBEC232-8EA6-483B-93C0-072C6D5177D0}" type="slidenum">
              <a:rPr lang="en-IN" smtClean="0"/>
              <a:t>‹#›</a:t>
            </a:fld>
            <a:endParaRPr lang="en-IN"/>
          </a:p>
        </p:txBody>
      </p:sp>
    </p:spTree>
    <p:extLst>
      <p:ext uri="{BB962C8B-B14F-4D97-AF65-F5344CB8AC3E}">
        <p14:creationId xmlns:p14="http://schemas.microsoft.com/office/powerpoint/2010/main" val="20520315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s://en.wikipedia.org/wiki/North_York" TargetMode="External"/><Relationship Id="rId3" Type="http://schemas.openxmlformats.org/officeDocument/2006/relationships/hyperlink" Target="https://en.wikipedia.org/wiki/List_of_the_100_largest_municipalities_in_Canada_by_population" TargetMode="External"/><Relationship Id="rId7" Type="http://schemas.openxmlformats.org/officeDocument/2006/relationships/hyperlink" Target="https://en.wikipedia.org/wiki/East_York" TargetMode="External"/><Relationship Id="rId2" Type="http://schemas.openxmlformats.org/officeDocument/2006/relationships/hyperlink" Target="https://en.wikipedia.org/wiki/Ontario" TargetMode="External"/><Relationship Id="rId1" Type="http://schemas.openxmlformats.org/officeDocument/2006/relationships/slideLayout" Target="../slideLayouts/slideLayout2.xml"/><Relationship Id="rId6" Type="http://schemas.openxmlformats.org/officeDocument/2006/relationships/hyperlink" Target="https://en.wikipedia.org/wiki/York,_Toronto" TargetMode="External"/><Relationship Id="rId5" Type="http://schemas.openxmlformats.org/officeDocument/2006/relationships/hyperlink" Target="https://en.wikipedia.org/wiki/Amalgamation_of_Toronto" TargetMode="External"/><Relationship Id="rId10" Type="http://schemas.openxmlformats.org/officeDocument/2006/relationships/hyperlink" Target="https://en.wikipedia.org/wiki/Scarborough,_Toronto" TargetMode="External"/><Relationship Id="rId4" Type="http://schemas.openxmlformats.org/officeDocument/2006/relationships/hyperlink" Target="https://en.wikipedia.org/wiki/Metropolitan_Toronto" TargetMode="External"/><Relationship Id="rId9" Type="http://schemas.openxmlformats.org/officeDocument/2006/relationships/hyperlink" Target="https://en.wikipedia.org/wiki/Etobicoke" TargetMode="External"/></Relationships>
</file>

<file path=ppt/slides/_rels/slide3.xml.rels><?xml version="1.0" encoding="UTF-8" standalone="yes"?>
<Relationships xmlns="http://schemas.openxmlformats.org/package/2006/relationships"><Relationship Id="rId8" Type="http://schemas.openxmlformats.org/officeDocument/2006/relationships/hyperlink" Target="https://en.wikipedia.org/wiki/Queens" TargetMode="External"/><Relationship Id="rId3" Type="http://schemas.openxmlformats.org/officeDocument/2006/relationships/hyperlink" Target="https://en.wikipedia.org/wiki/United_States" TargetMode="External"/><Relationship Id="rId7" Type="http://schemas.openxmlformats.org/officeDocument/2006/relationships/hyperlink" Target="https://en.wikipedia.org/wiki/Brooklyn" TargetMode="External"/><Relationship Id="rId2" Type="http://schemas.openxmlformats.org/officeDocument/2006/relationships/hyperlink" Target="https://en.wikipedia.org/wiki/List_of_United_States_cities_by_population" TargetMode="External"/><Relationship Id="rId1" Type="http://schemas.openxmlformats.org/officeDocument/2006/relationships/slideLayout" Target="../slideLayouts/slideLayout2.xml"/><Relationship Id="rId6" Type="http://schemas.openxmlformats.org/officeDocument/2006/relationships/hyperlink" Target="https://en.wikipedia.org/wiki/List_of_counties_in_New_York" TargetMode="External"/><Relationship Id="rId11" Type="http://schemas.openxmlformats.org/officeDocument/2006/relationships/hyperlink" Target="https://en.wikipedia.org/wiki/Staten_Island" TargetMode="External"/><Relationship Id="rId5" Type="http://schemas.openxmlformats.org/officeDocument/2006/relationships/hyperlink" Target="https://en.wikipedia.org/wiki/Boroughs_of_New_York_City" TargetMode="External"/><Relationship Id="rId10" Type="http://schemas.openxmlformats.org/officeDocument/2006/relationships/hyperlink" Target="https://en.wikipedia.org/wiki/The_Bronx" TargetMode="External"/><Relationship Id="rId4" Type="http://schemas.openxmlformats.org/officeDocument/2006/relationships/hyperlink" Target="https://en.wikipedia.org/wiki/List_of_United_States_cities_by_population_density" TargetMode="External"/><Relationship Id="rId9" Type="http://schemas.openxmlformats.org/officeDocument/2006/relationships/hyperlink" Target="https://en.wikipedia.org/wiki/Manhatta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hyperlink" Target="http://cocl.us/Geospatial_data" TargetMode="External"/><Relationship Id="rId2" Type="http://schemas.openxmlformats.org/officeDocument/2006/relationships/hyperlink" Target="https://en.wikipedia.org/w/index.php?title=List_of_postal_codes_of_Canada:_M&amp;oldid=942851379"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cocl.us/new_york_dataset"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04C48-B31B-4ACD-8E5C-3C19CB0C6A60}"/>
              </a:ext>
            </a:extLst>
          </p:cNvPr>
          <p:cNvSpPr>
            <a:spLocks noGrp="1"/>
          </p:cNvSpPr>
          <p:nvPr>
            <p:ph type="ctrTitle"/>
          </p:nvPr>
        </p:nvSpPr>
        <p:spPr>
          <a:xfrm>
            <a:off x="1759236" y="1219200"/>
            <a:ext cx="8679915" cy="3543300"/>
          </a:xfrm>
        </p:spPr>
        <p:txBody>
          <a:bodyPr>
            <a:normAutofit/>
          </a:bodyPr>
          <a:lstStyle/>
          <a:p>
            <a:r>
              <a:rPr lang="en-US" b="1" dirty="0"/>
              <a:t>A comparison between New York and Toronto </a:t>
            </a:r>
            <a:br>
              <a:rPr lang="en-US" b="1" dirty="0"/>
            </a:br>
            <a:r>
              <a:rPr lang="en-US" b="1" dirty="0"/>
              <a:t>- A Battle of </a:t>
            </a:r>
            <a:r>
              <a:rPr lang="en-US" b="1" dirty="0" err="1"/>
              <a:t>Neighbourhoods</a:t>
            </a:r>
            <a:br>
              <a:rPr lang="en-IN" dirty="0"/>
            </a:br>
            <a:endParaRPr lang="en-IN" dirty="0"/>
          </a:p>
        </p:txBody>
      </p:sp>
      <p:sp>
        <p:nvSpPr>
          <p:cNvPr id="3" name="Subtitle 2">
            <a:extLst>
              <a:ext uri="{FF2B5EF4-FFF2-40B4-BE49-F238E27FC236}">
                <a16:creationId xmlns:a16="http://schemas.microsoft.com/office/drawing/2014/main" id="{D901DE9D-73F9-4B2C-B59D-0FE9228B97B2}"/>
              </a:ext>
            </a:extLst>
          </p:cNvPr>
          <p:cNvSpPr>
            <a:spLocks noGrp="1"/>
          </p:cNvSpPr>
          <p:nvPr>
            <p:ph type="subTitle" idx="1"/>
          </p:nvPr>
        </p:nvSpPr>
        <p:spPr>
          <a:xfrm>
            <a:off x="1759237" y="4343400"/>
            <a:ext cx="8673427" cy="885453"/>
          </a:xfrm>
        </p:spPr>
        <p:txBody>
          <a:bodyPr/>
          <a:lstStyle/>
          <a:p>
            <a:r>
              <a:rPr lang="en-IN" dirty="0"/>
              <a:t>- Vibhu Sood</a:t>
            </a:r>
          </a:p>
        </p:txBody>
      </p:sp>
    </p:spTree>
    <p:extLst>
      <p:ext uri="{BB962C8B-B14F-4D97-AF65-F5344CB8AC3E}">
        <p14:creationId xmlns:p14="http://schemas.microsoft.com/office/powerpoint/2010/main" val="9167232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E116E-66DB-4D17-BB00-4282836F571B}"/>
              </a:ext>
            </a:extLst>
          </p:cNvPr>
          <p:cNvSpPr>
            <a:spLocks noGrp="1"/>
          </p:cNvSpPr>
          <p:nvPr>
            <p:ph type="title"/>
          </p:nvPr>
        </p:nvSpPr>
        <p:spPr>
          <a:xfrm>
            <a:off x="888631" y="3678556"/>
            <a:ext cx="3498979" cy="45719"/>
          </a:xfrm>
        </p:spPr>
        <p:txBody>
          <a:bodyPr>
            <a:noAutofit/>
          </a:bodyPr>
          <a:lstStyle/>
          <a:p>
            <a:r>
              <a:rPr lang="en-GB" sz="3200" dirty="0"/>
              <a:t>A map of Manhattan, New York City with neighbourhoods superimposed on top.</a:t>
            </a:r>
            <a:br>
              <a:rPr lang="en-IN" sz="3200" dirty="0"/>
            </a:br>
            <a:endParaRPr lang="en-IN" sz="3200" dirty="0"/>
          </a:p>
        </p:txBody>
      </p:sp>
      <p:pic>
        <p:nvPicPr>
          <p:cNvPr id="4" name="Content Placeholder 3">
            <a:extLst>
              <a:ext uri="{FF2B5EF4-FFF2-40B4-BE49-F238E27FC236}">
                <a16:creationId xmlns:a16="http://schemas.microsoft.com/office/drawing/2014/main" id="{1FC883AA-49AB-4194-8113-23824879EB43}"/>
              </a:ext>
            </a:extLst>
          </p:cNvPr>
          <p:cNvPicPr>
            <a:picLocks noGrp="1"/>
          </p:cNvPicPr>
          <p:nvPr>
            <p:ph idx="1"/>
          </p:nvPr>
        </p:nvPicPr>
        <p:blipFill rotWithShape="1">
          <a:blip r:embed="rId2"/>
          <a:srcRect l="25166" t="29366" r="18737" b="10917"/>
          <a:stretch/>
        </p:blipFill>
        <p:spPr bwMode="auto">
          <a:xfrm>
            <a:off x="5118100" y="1546664"/>
            <a:ext cx="6281738" cy="376149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3739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BFF5E-D5A8-4390-A503-477D7C62109F}"/>
              </a:ext>
            </a:extLst>
          </p:cNvPr>
          <p:cNvSpPr>
            <a:spLocks noGrp="1"/>
          </p:cNvSpPr>
          <p:nvPr>
            <p:ph type="title"/>
          </p:nvPr>
        </p:nvSpPr>
        <p:spPr>
          <a:xfrm>
            <a:off x="676275" y="2349925"/>
            <a:ext cx="3711335" cy="2456442"/>
          </a:xfrm>
        </p:spPr>
        <p:txBody>
          <a:bodyPr/>
          <a:lstStyle/>
          <a:p>
            <a:r>
              <a:rPr lang="en-IN" dirty="0"/>
              <a:t>METHODOLOGY</a:t>
            </a:r>
          </a:p>
        </p:txBody>
      </p:sp>
      <p:sp>
        <p:nvSpPr>
          <p:cNvPr id="3" name="Content Placeholder 2">
            <a:extLst>
              <a:ext uri="{FF2B5EF4-FFF2-40B4-BE49-F238E27FC236}">
                <a16:creationId xmlns:a16="http://schemas.microsoft.com/office/drawing/2014/main" id="{2D9A276E-71A5-4387-9C2E-24BD91733B65}"/>
              </a:ext>
            </a:extLst>
          </p:cNvPr>
          <p:cNvSpPr>
            <a:spLocks noGrp="1"/>
          </p:cNvSpPr>
          <p:nvPr>
            <p:ph idx="1"/>
          </p:nvPr>
        </p:nvSpPr>
        <p:spPr/>
        <p:txBody>
          <a:bodyPr>
            <a:normAutofit fontScale="85000" lnSpcReduction="20000"/>
          </a:bodyPr>
          <a:lstStyle/>
          <a:p>
            <a:r>
              <a:rPr lang="en-US" dirty="0"/>
              <a:t>As a first step, I retrieve the venues in Toronto and New York from Foursquare API. </a:t>
            </a:r>
            <a:endParaRPr lang="en-IN" dirty="0"/>
          </a:p>
          <a:p>
            <a:r>
              <a:rPr lang="en-US" dirty="0"/>
              <a:t>I extract the location data from the Foursquare API for all venues up to a distance of 500 m from each of the neighborhood of Toronto as well as New York City.</a:t>
            </a:r>
            <a:endParaRPr lang="en-IN" dirty="0"/>
          </a:p>
          <a:p>
            <a:pPr marL="0" indent="0">
              <a:buNone/>
            </a:pPr>
            <a:endParaRPr lang="en-IN" dirty="0"/>
          </a:p>
          <a:p>
            <a:r>
              <a:rPr lang="en-GB" dirty="0"/>
              <a:t>After </a:t>
            </a:r>
            <a:r>
              <a:rPr lang="en-GB" dirty="0" err="1"/>
              <a:t>analyzing</a:t>
            </a:r>
            <a:r>
              <a:rPr lang="en-GB" dirty="0"/>
              <a:t> the venues returned I observed that Toronto had an estimated total of 2188 venues whereas NYC has 10259 of the same.</a:t>
            </a:r>
            <a:endParaRPr lang="en-IN" dirty="0"/>
          </a:p>
          <a:p>
            <a:r>
              <a:rPr lang="en-GB" dirty="0"/>
              <a:t>Clearly comparing 2188 venues to 10259 venues doesn't make sense.</a:t>
            </a:r>
            <a:endParaRPr lang="en-IN" dirty="0"/>
          </a:p>
          <a:p>
            <a:r>
              <a:rPr lang="en-GB" dirty="0"/>
              <a:t>Thus, I decided on going ahead with comparing Manhattan's Neighbourhoods with those of Toronto instead of NYC</a:t>
            </a:r>
            <a:r>
              <a:rPr lang="en-US" dirty="0"/>
              <a:t> </a:t>
            </a:r>
            <a:endParaRPr lang="en-IN" dirty="0"/>
          </a:p>
          <a:p>
            <a:r>
              <a:rPr lang="en-US" dirty="0"/>
              <a:t>Then I used K-mean clustering see if we can draw meaningful information out of what kind of venues exist in New York and Toronto.</a:t>
            </a:r>
            <a:endParaRPr lang="en-IN" dirty="0"/>
          </a:p>
          <a:p>
            <a:r>
              <a:rPr lang="en-US" dirty="0"/>
              <a:t>As a final step, I will </a:t>
            </a:r>
            <a:r>
              <a:rPr lang="en-US" dirty="0" err="1"/>
              <a:t>analyse</a:t>
            </a:r>
            <a:r>
              <a:rPr lang="en-US" dirty="0"/>
              <a:t> these plots and try to draw conclusions about differences between the two cities.</a:t>
            </a:r>
            <a:endParaRPr lang="en-IN" dirty="0"/>
          </a:p>
          <a:p>
            <a:endParaRPr lang="en-IN" dirty="0"/>
          </a:p>
        </p:txBody>
      </p:sp>
    </p:spTree>
    <p:extLst>
      <p:ext uri="{BB962C8B-B14F-4D97-AF65-F5344CB8AC3E}">
        <p14:creationId xmlns:p14="http://schemas.microsoft.com/office/powerpoint/2010/main" val="8362653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827D9-B4EF-4612-8219-B05F46E41242}"/>
              </a:ext>
            </a:extLst>
          </p:cNvPr>
          <p:cNvSpPr>
            <a:spLocks noGrp="1"/>
          </p:cNvSpPr>
          <p:nvPr>
            <p:ph type="title"/>
          </p:nvPr>
        </p:nvSpPr>
        <p:spPr/>
        <p:txBody>
          <a:bodyPr/>
          <a:lstStyle/>
          <a:p>
            <a:r>
              <a:rPr lang="en-IN" dirty="0"/>
              <a:t>Exploring Venues (Toronto)</a:t>
            </a:r>
          </a:p>
        </p:txBody>
      </p:sp>
      <p:pic>
        <p:nvPicPr>
          <p:cNvPr id="4" name="Content Placeholder 3">
            <a:extLst>
              <a:ext uri="{FF2B5EF4-FFF2-40B4-BE49-F238E27FC236}">
                <a16:creationId xmlns:a16="http://schemas.microsoft.com/office/drawing/2014/main" id="{811D528B-D2E7-40A2-B9EB-0D03FBD8C712}"/>
              </a:ext>
            </a:extLst>
          </p:cNvPr>
          <p:cNvPicPr>
            <a:picLocks noGrp="1"/>
          </p:cNvPicPr>
          <p:nvPr>
            <p:ph idx="1"/>
          </p:nvPr>
        </p:nvPicPr>
        <p:blipFill rotWithShape="1">
          <a:blip r:embed="rId2"/>
          <a:srcRect l="19291" t="46906" r="17517" b="17422"/>
          <a:stretch/>
        </p:blipFill>
        <p:spPr bwMode="auto">
          <a:xfrm>
            <a:off x="5118100" y="2430085"/>
            <a:ext cx="6281738" cy="199465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95826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26634-6BB6-4481-84C0-86A9880ADDF2}"/>
              </a:ext>
            </a:extLst>
          </p:cNvPr>
          <p:cNvSpPr>
            <a:spLocks noGrp="1"/>
          </p:cNvSpPr>
          <p:nvPr>
            <p:ph type="title"/>
          </p:nvPr>
        </p:nvSpPr>
        <p:spPr/>
        <p:txBody>
          <a:bodyPr/>
          <a:lstStyle/>
          <a:p>
            <a:r>
              <a:rPr lang="en-IN" dirty="0"/>
              <a:t>Exploring Venues (New York City)</a:t>
            </a:r>
          </a:p>
        </p:txBody>
      </p:sp>
      <p:pic>
        <p:nvPicPr>
          <p:cNvPr id="4" name="Content Placeholder 3">
            <a:extLst>
              <a:ext uri="{FF2B5EF4-FFF2-40B4-BE49-F238E27FC236}">
                <a16:creationId xmlns:a16="http://schemas.microsoft.com/office/drawing/2014/main" id="{450A9F5E-E947-4471-8961-2AFBCD03DE3B}"/>
              </a:ext>
            </a:extLst>
          </p:cNvPr>
          <p:cNvPicPr>
            <a:picLocks noGrp="1"/>
          </p:cNvPicPr>
          <p:nvPr>
            <p:ph idx="1"/>
          </p:nvPr>
        </p:nvPicPr>
        <p:blipFill rotWithShape="1">
          <a:blip r:embed="rId2"/>
          <a:srcRect l="18736" t="45133" r="24390" b="13677"/>
          <a:stretch/>
        </p:blipFill>
        <p:spPr bwMode="auto">
          <a:xfrm>
            <a:off x="5118100" y="2147883"/>
            <a:ext cx="6281738" cy="255905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477306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B01D0-B153-457F-ADAF-11B68DCD1B45}"/>
              </a:ext>
            </a:extLst>
          </p:cNvPr>
          <p:cNvSpPr>
            <a:spLocks noGrp="1"/>
          </p:cNvSpPr>
          <p:nvPr>
            <p:ph type="title"/>
          </p:nvPr>
        </p:nvSpPr>
        <p:spPr/>
        <p:txBody>
          <a:bodyPr/>
          <a:lstStyle/>
          <a:p>
            <a:r>
              <a:rPr lang="en-IN" dirty="0"/>
              <a:t>Exploring Venues (Manhattan)</a:t>
            </a:r>
          </a:p>
        </p:txBody>
      </p:sp>
      <p:pic>
        <p:nvPicPr>
          <p:cNvPr id="4" name="Content Placeholder 3">
            <a:extLst>
              <a:ext uri="{FF2B5EF4-FFF2-40B4-BE49-F238E27FC236}">
                <a16:creationId xmlns:a16="http://schemas.microsoft.com/office/drawing/2014/main" id="{89852982-C8C1-48C8-AAFF-51C091DFF905}"/>
              </a:ext>
            </a:extLst>
          </p:cNvPr>
          <p:cNvPicPr>
            <a:picLocks noGrp="1"/>
          </p:cNvPicPr>
          <p:nvPr>
            <p:ph idx="1"/>
          </p:nvPr>
        </p:nvPicPr>
        <p:blipFill rotWithShape="1">
          <a:blip r:embed="rId2"/>
          <a:srcRect l="18293" t="51833" r="26386" b="7371"/>
          <a:stretch/>
        </p:blipFill>
        <p:spPr bwMode="auto">
          <a:xfrm>
            <a:off x="5118100" y="2124546"/>
            <a:ext cx="6281738" cy="260573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27347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CD5FF-F60C-420F-B0AB-DAF8AD88047A}"/>
              </a:ext>
            </a:extLst>
          </p:cNvPr>
          <p:cNvSpPr>
            <a:spLocks noGrp="1"/>
          </p:cNvSpPr>
          <p:nvPr>
            <p:ph type="title"/>
          </p:nvPr>
        </p:nvSpPr>
        <p:spPr/>
        <p:txBody>
          <a:bodyPr/>
          <a:lstStyle/>
          <a:p>
            <a:r>
              <a:rPr lang="en-IN" dirty="0"/>
              <a:t>CLUSTERING (Toronto)</a:t>
            </a:r>
          </a:p>
        </p:txBody>
      </p:sp>
      <p:pic>
        <p:nvPicPr>
          <p:cNvPr id="4" name="Content Placeholder 3">
            <a:extLst>
              <a:ext uri="{FF2B5EF4-FFF2-40B4-BE49-F238E27FC236}">
                <a16:creationId xmlns:a16="http://schemas.microsoft.com/office/drawing/2014/main" id="{1AA1E124-FE51-41F1-823D-E6BB90816C60}"/>
              </a:ext>
            </a:extLst>
          </p:cNvPr>
          <p:cNvPicPr>
            <a:picLocks noGrp="1"/>
          </p:cNvPicPr>
          <p:nvPr>
            <p:ph idx="1"/>
          </p:nvPr>
        </p:nvPicPr>
        <p:blipFill rotWithShape="1">
          <a:blip r:embed="rId2"/>
          <a:srcRect l="25167" t="29760" r="18846" b="11312"/>
          <a:stretch/>
        </p:blipFill>
        <p:spPr bwMode="auto">
          <a:xfrm>
            <a:off x="5118100" y="1567867"/>
            <a:ext cx="6281738" cy="371909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908028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910BD-569B-470C-A384-668C7EA812BE}"/>
              </a:ext>
            </a:extLst>
          </p:cNvPr>
          <p:cNvSpPr>
            <a:spLocks noGrp="1"/>
          </p:cNvSpPr>
          <p:nvPr>
            <p:ph type="title"/>
          </p:nvPr>
        </p:nvSpPr>
        <p:spPr/>
        <p:txBody>
          <a:bodyPr/>
          <a:lstStyle/>
          <a:p>
            <a:r>
              <a:rPr lang="en-IN" dirty="0"/>
              <a:t>Exploring Venues (Manhattan)</a:t>
            </a:r>
          </a:p>
        </p:txBody>
      </p:sp>
      <p:pic>
        <p:nvPicPr>
          <p:cNvPr id="4" name="Content Placeholder 3">
            <a:extLst>
              <a:ext uri="{FF2B5EF4-FFF2-40B4-BE49-F238E27FC236}">
                <a16:creationId xmlns:a16="http://schemas.microsoft.com/office/drawing/2014/main" id="{8306BB9F-32EA-4A30-AAF6-2BFD411F6C27}"/>
              </a:ext>
            </a:extLst>
          </p:cNvPr>
          <p:cNvPicPr>
            <a:picLocks noGrp="1"/>
          </p:cNvPicPr>
          <p:nvPr>
            <p:ph idx="1"/>
          </p:nvPr>
        </p:nvPicPr>
        <p:blipFill rotWithShape="1">
          <a:blip r:embed="rId2"/>
          <a:srcRect l="25832" t="28774" r="19844" b="11114"/>
          <a:stretch/>
        </p:blipFill>
        <p:spPr bwMode="auto">
          <a:xfrm>
            <a:off x="5118100" y="1472435"/>
            <a:ext cx="6281738" cy="390995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974258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722E2-52E6-4EC4-8E94-E819DEEF33C5}"/>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359A69DA-8987-4E72-822A-3E4BAF646ED9}"/>
              </a:ext>
            </a:extLst>
          </p:cNvPr>
          <p:cNvSpPr>
            <a:spLocks noGrp="1"/>
          </p:cNvSpPr>
          <p:nvPr>
            <p:ph idx="1"/>
          </p:nvPr>
        </p:nvSpPr>
        <p:spPr/>
        <p:txBody>
          <a:bodyPr>
            <a:normAutofit fontScale="85000" lnSpcReduction="20000"/>
          </a:bodyPr>
          <a:lstStyle/>
          <a:p>
            <a:pPr lvl="0"/>
            <a:r>
              <a:rPr lang="en-US" dirty="0"/>
              <a:t>In Toronto we observe varied clusters, while on the other hand Manhattan had repetitive clusters containing food chains and coffee shop. Thus, we can conclude that Manhattan has higher number of venues serving </a:t>
            </a:r>
            <a:r>
              <a:rPr lang="en-US" dirty="0" err="1"/>
              <a:t>food.Thus</a:t>
            </a:r>
            <a:r>
              <a:rPr lang="en-US" dirty="0"/>
              <a:t> for a young foodie person, Manhattan would be a better place to visit.</a:t>
            </a:r>
            <a:endParaRPr lang="en-IN" dirty="0"/>
          </a:p>
          <a:p>
            <a:pPr lvl="0"/>
            <a:r>
              <a:rPr lang="en-US" dirty="0"/>
              <a:t>We can also conclude that night life in Manhattan would be better than Toronto because we observe more clusters containing variety of venues like Restaurants and Pubs.</a:t>
            </a:r>
            <a:endParaRPr lang="en-IN" dirty="0"/>
          </a:p>
          <a:p>
            <a:pPr lvl="0"/>
            <a:r>
              <a:rPr lang="en-US" dirty="0"/>
              <a:t>In Toronto we observe that is an entire cluster of Parks, whereas in Manhattan we can find Parks and Playgrounds among clusters of other venues. Thus, we can conclude that for a health-cautious person, Toronto would be better place to settle.</a:t>
            </a:r>
            <a:endParaRPr lang="en-IN" dirty="0"/>
          </a:p>
          <a:p>
            <a:pPr lvl="0"/>
            <a:r>
              <a:rPr lang="en-US" dirty="0"/>
              <a:t>In Toronto we observe that is an entire cluster of Baseball fields, whereas in Manhattan we hardly find any sports complexes among clusters of other venues. Thus, we can conclude that for a sports-oriented person, Toronto would be better place to settle.</a:t>
            </a:r>
            <a:endParaRPr lang="en-IN" dirty="0"/>
          </a:p>
          <a:p>
            <a:pPr lvl="0"/>
            <a:r>
              <a:rPr lang="en-US" dirty="0"/>
              <a:t>One common thing that we observe is that in both the cities, people prefer Italian cuisines and coffee shops over other types of Restaurants</a:t>
            </a:r>
            <a:endParaRPr lang="en-IN" dirty="0"/>
          </a:p>
          <a:p>
            <a:endParaRPr lang="en-IN" dirty="0"/>
          </a:p>
        </p:txBody>
      </p:sp>
    </p:spTree>
    <p:extLst>
      <p:ext uri="{BB962C8B-B14F-4D97-AF65-F5344CB8AC3E}">
        <p14:creationId xmlns:p14="http://schemas.microsoft.com/office/powerpoint/2010/main" val="12936287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8FD48-61DB-49FD-85E0-9FB5B607481C}"/>
              </a:ext>
            </a:extLst>
          </p:cNvPr>
          <p:cNvSpPr>
            <a:spLocks noGrp="1"/>
          </p:cNvSpPr>
          <p:nvPr>
            <p:ph type="title"/>
          </p:nvPr>
        </p:nvSpPr>
        <p:spPr/>
        <p:txBody>
          <a:bodyPr/>
          <a:lstStyle/>
          <a:p>
            <a:r>
              <a:rPr lang="en-IN" dirty="0" err="1"/>
              <a:t>Torronto</a:t>
            </a:r>
            <a:r>
              <a:rPr lang="en-IN" dirty="0"/>
              <a:t>, Canada</a:t>
            </a:r>
          </a:p>
        </p:txBody>
      </p:sp>
      <p:sp>
        <p:nvSpPr>
          <p:cNvPr id="3" name="Content Placeholder 2">
            <a:extLst>
              <a:ext uri="{FF2B5EF4-FFF2-40B4-BE49-F238E27FC236}">
                <a16:creationId xmlns:a16="http://schemas.microsoft.com/office/drawing/2014/main" id="{E800AF36-F211-4B6A-8CA9-1CAA08884A5B}"/>
              </a:ext>
            </a:extLst>
          </p:cNvPr>
          <p:cNvSpPr>
            <a:spLocks noGrp="1"/>
          </p:cNvSpPr>
          <p:nvPr>
            <p:ph idx="1"/>
          </p:nvPr>
        </p:nvSpPr>
        <p:spPr/>
        <p:txBody>
          <a:bodyPr/>
          <a:lstStyle/>
          <a:p>
            <a:r>
              <a:rPr lang="en-GB" dirty="0"/>
              <a:t>Toronto is the provincial capital of </a:t>
            </a:r>
            <a:r>
              <a:rPr lang="en-GB" dirty="0">
                <a:hlinkClick r:id="rId2" tooltip="Ontario"/>
              </a:rPr>
              <a:t>Ontario</a:t>
            </a:r>
            <a:r>
              <a:rPr lang="en-GB" dirty="0"/>
              <a:t> and the </a:t>
            </a:r>
            <a:r>
              <a:rPr lang="en-GB" dirty="0">
                <a:hlinkClick r:id="rId3" tooltip="List of the 100 largest municipalities in Canada by population"/>
              </a:rPr>
              <a:t>most populous city in Canada</a:t>
            </a:r>
            <a:r>
              <a:rPr lang="en-GB" dirty="0"/>
              <a:t>, with a population of 2,731,571 spread across 630,2 Km</a:t>
            </a:r>
            <a:r>
              <a:rPr lang="en-GB" baseline="30000" dirty="0"/>
              <a:t>2</a:t>
            </a:r>
            <a:r>
              <a:rPr lang="en-GB" dirty="0"/>
              <a:t>.</a:t>
            </a:r>
            <a:endParaRPr lang="en-IN" dirty="0"/>
          </a:p>
          <a:p>
            <a:r>
              <a:rPr lang="en-GB" dirty="0"/>
              <a:t>Before 1998, Toronto was a much smaller municipality and formed part of </a:t>
            </a:r>
            <a:r>
              <a:rPr lang="en-GB" dirty="0">
                <a:hlinkClick r:id="rId4" tooltip="Metropolitan Toronto"/>
              </a:rPr>
              <a:t>Metropolitan Toronto</a:t>
            </a:r>
            <a:r>
              <a:rPr lang="en-GB" dirty="0"/>
              <a:t>. When the </a:t>
            </a:r>
            <a:r>
              <a:rPr lang="en-GB" dirty="0">
                <a:hlinkClick r:id="rId5" tooltip="Amalgamation of Toronto"/>
              </a:rPr>
              <a:t>city amalgamated that year</a:t>
            </a:r>
            <a:r>
              <a:rPr lang="en-GB" dirty="0"/>
              <a:t>, Toronto grew to encompass the boroughs of </a:t>
            </a:r>
            <a:r>
              <a:rPr lang="en-GB" dirty="0">
                <a:hlinkClick r:id="rId6" tooltip="York, Toronto"/>
              </a:rPr>
              <a:t>York</a:t>
            </a:r>
            <a:r>
              <a:rPr lang="en-GB" dirty="0"/>
              <a:t>, </a:t>
            </a:r>
            <a:r>
              <a:rPr lang="en-GB" dirty="0">
                <a:hlinkClick r:id="rId7" tooltip="East York"/>
              </a:rPr>
              <a:t>East York</a:t>
            </a:r>
            <a:r>
              <a:rPr lang="en-GB" dirty="0"/>
              <a:t>, </a:t>
            </a:r>
            <a:r>
              <a:rPr lang="en-GB" dirty="0">
                <a:hlinkClick r:id="rId8" tooltip="North York"/>
              </a:rPr>
              <a:t>North York</a:t>
            </a:r>
            <a:r>
              <a:rPr lang="en-GB" dirty="0"/>
              <a:t>, </a:t>
            </a:r>
            <a:r>
              <a:rPr lang="en-GB" dirty="0">
                <a:hlinkClick r:id="rId9" tooltip="Etobicoke"/>
              </a:rPr>
              <a:t>Etobicoke</a:t>
            </a:r>
            <a:r>
              <a:rPr lang="en-GB" dirty="0"/>
              <a:t>, and </a:t>
            </a:r>
            <a:r>
              <a:rPr lang="en-GB" dirty="0">
                <a:hlinkClick r:id="rId10" tooltip="Scarborough, Toronto"/>
              </a:rPr>
              <a:t>Scarborough</a:t>
            </a:r>
            <a:r>
              <a:rPr lang="en-GB" dirty="0"/>
              <a:t> i.e. about 103 neighbourhoods.</a:t>
            </a:r>
            <a:endParaRPr lang="en-IN" dirty="0"/>
          </a:p>
        </p:txBody>
      </p:sp>
    </p:spTree>
    <p:extLst>
      <p:ext uri="{BB962C8B-B14F-4D97-AF65-F5344CB8AC3E}">
        <p14:creationId xmlns:p14="http://schemas.microsoft.com/office/powerpoint/2010/main" val="6634010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C0036-0D5F-4102-9451-96832E89985E}"/>
              </a:ext>
            </a:extLst>
          </p:cNvPr>
          <p:cNvSpPr>
            <a:spLocks noGrp="1"/>
          </p:cNvSpPr>
          <p:nvPr>
            <p:ph type="title"/>
          </p:nvPr>
        </p:nvSpPr>
        <p:spPr/>
        <p:txBody>
          <a:bodyPr/>
          <a:lstStyle/>
          <a:p>
            <a:r>
              <a:rPr lang="en-IN" dirty="0"/>
              <a:t>New York City, United States</a:t>
            </a:r>
          </a:p>
        </p:txBody>
      </p:sp>
      <p:sp>
        <p:nvSpPr>
          <p:cNvPr id="3" name="Content Placeholder 2">
            <a:extLst>
              <a:ext uri="{FF2B5EF4-FFF2-40B4-BE49-F238E27FC236}">
                <a16:creationId xmlns:a16="http://schemas.microsoft.com/office/drawing/2014/main" id="{FF9ABD48-7DC7-43D0-919E-7D01CDF131D3}"/>
              </a:ext>
            </a:extLst>
          </p:cNvPr>
          <p:cNvSpPr>
            <a:spLocks noGrp="1"/>
          </p:cNvSpPr>
          <p:nvPr>
            <p:ph idx="1"/>
          </p:nvPr>
        </p:nvSpPr>
        <p:spPr/>
        <p:txBody>
          <a:bodyPr/>
          <a:lstStyle/>
          <a:p>
            <a:r>
              <a:rPr lang="en-GB" dirty="0"/>
              <a:t>New York City (NYC) is the </a:t>
            </a:r>
            <a:r>
              <a:rPr lang="en-GB" dirty="0">
                <a:hlinkClick r:id="rId2" tooltip="List of United States cities by population"/>
              </a:rPr>
              <a:t>most populous city</a:t>
            </a:r>
            <a:r>
              <a:rPr lang="en-GB" dirty="0"/>
              <a:t> in the </a:t>
            </a:r>
            <a:r>
              <a:rPr lang="en-GB" dirty="0">
                <a:hlinkClick r:id="rId3" tooltip="United States"/>
              </a:rPr>
              <a:t>United States</a:t>
            </a:r>
            <a:r>
              <a:rPr lang="en-GB" dirty="0"/>
              <a:t> with an estimated population of 8,398,748 distributed over about 784 Km</a:t>
            </a:r>
            <a:r>
              <a:rPr lang="en-GB" baseline="30000" dirty="0"/>
              <a:t>2</a:t>
            </a:r>
            <a:r>
              <a:rPr lang="en-GB" dirty="0"/>
              <a:t>. New York is also the </a:t>
            </a:r>
            <a:r>
              <a:rPr lang="en-GB" dirty="0">
                <a:hlinkClick r:id="rId4" tooltip="List of United States cities by population density"/>
              </a:rPr>
              <a:t>most densely populated</a:t>
            </a:r>
            <a:r>
              <a:rPr lang="en-GB" dirty="0"/>
              <a:t> major city in the United States.</a:t>
            </a:r>
            <a:endParaRPr lang="en-IN" dirty="0"/>
          </a:p>
          <a:p>
            <a:r>
              <a:rPr lang="en-GB" dirty="0"/>
              <a:t>New York City is composed of five </a:t>
            </a:r>
            <a:r>
              <a:rPr lang="en-GB" dirty="0">
                <a:hlinkClick r:id="rId5" tooltip="Boroughs of New York City"/>
              </a:rPr>
              <a:t>boroughs</a:t>
            </a:r>
            <a:r>
              <a:rPr lang="en-GB" dirty="0"/>
              <a:t>, each of which is a </a:t>
            </a:r>
            <a:r>
              <a:rPr lang="en-GB" dirty="0">
                <a:hlinkClick r:id="rId6" tooltip="List of counties in New York"/>
              </a:rPr>
              <a:t>county of the State of New York</a:t>
            </a:r>
            <a:r>
              <a:rPr lang="en-GB" dirty="0"/>
              <a:t>. The five boroughs–</a:t>
            </a:r>
            <a:r>
              <a:rPr lang="en-GB" dirty="0">
                <a:hlinkClick r:id="rId7" tooltip="Brooklyn"/>
              </a:rPr>
              <a:t>Brooklyn</a:t>
            </a:r>
            <a:r>
              <a:rPr lang="en-GB" dirty="0"/>
              <a:t>, </a:t>
            </a:r>
            <a:r>
              <a:rPr lang="en-GB" dirty="0">
                <a:hlinkClick r:id="rId8" tooltip="Queens"/>
              </a:rPr>
              <a:t>Queens</a:t>
            </a:r>
            <a:r>
              <a:rPr lang="en-GB" dirty="0"/>
              <a:t>, </a:t>
            </a:r>
            <a:r>
              <a:rPr lang="en-GB" dirty="0">
                <a:hlinkClick r:id="rId9" tooltip="Manhattan"/>
              </a:rPr>
              <a:t>Manhattan</a:t>
            </a:r>
            <a:r>
              <a:rPr lang="en-GB" dirty="0"/>
              <a:t>, </a:t>
            </a:r>
            <a:r>
              <a:rPr lang="en-GB" dirty="0">
                <a:hlinkClick r:id="rId10" tooltip="The Bronx"/>
              </a:rPr>
              <a:t>the Bronx</a:t>
            </a:r>
            <a:r>
              <a:rPr lang="en-GB" dirty="0"/>
              <a:t>, and </a:t>
            </a:r>
            <a:r>
              <a:rPr lang="en-GB" dirty="0">
                <a:hlinkClick r:id="rId11" tooltip="Staten Island"/>
              </a:rPr>
              <a:t>Staten Island</a:t>
            </a:r>
            <a:r>
              <a:rPr lang="en-GB" dirty="0"/>
              <a:t>–were consolidated into a single city in 1898 composing of about 306 neighbourhoods</a:t>
            </a:r>
            <a:endParaRPr lang="en-IN" dirty="0"/>
          </a:p>
        </p:txBody>
      </p:sp>
    </p:spTree>
    <p:extLst>
      <p:ext uri="{BB962C8B-B14F-4D97-AF65-F5344CB8AC3E}">
        <p14:creationId xmlns:p14="http://schemas.microsoft.com/office/powerpoint/2010/main" val="25835036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0CC48-598D-4CB2-A2F4-D9524309AE97}"/>
              </a:ext>
            </a:extLst>
          </p:cNvPr>
          <p:cNvSpPr>
            <a:spLocks noGrp="1"/>
          </p:cNvSpPr>
          <p:nvPr>
            <p:ph type="title"/>
          </p:nvPr>
        </p:nvSpPr>
        <p:spPr/>
        <p:txBody>
          <a:bodyPr/>
          <a:lstStyle/>
          <a:p>
            <a:r>
              <a:rPr lang="en-IN" dirty="0"/>
              <a:t>THE AIM AND TARGET AUDIENCE</a:t>
            </a:r>
          </a:p>
        </p:txBody>
      </p:sp>
      <p:sp>
        <p:nvSpPr>
          <p:cNvPr id="3" name="Content Placeholder 2">
            <a:extLst>
              <a:ext uri="{FF2B5EF4-FFF2-40B4-BE49-F238E27FC236}">
                <a16:creationId xmlns:a16="http://schemas.microsoft.com/office/drawing/2014/main" id="{5698B880-F540-4E24-85AF-0F4A34E404DC}"/>
              </a:ext>
            </a:extLst>
          </p:cNvPr>
          <p:cNvSpPr>
            <a:spLocks noGrp="1"/>
          </p:cNvSpPr>
          <p:nvPr>
            <p:ph idx="1"/>
          </p:nvPr>
        </p:nvSpPr>
        <p:spPr/>
        <p:txBody>
          <a:bodyPr>
            <a:normAutofit fontScale="85000" lnSpcReduction="10000"/>
          </a:bodyPr>
          <a:lstStyle/>
          <a:p>
            <a:pPr lvl="1"/>
            <a:r>
              <a:rPr lang="en-IN" b="1" dirty="0"/>
              <a:t>Aim of the project</a:t>
            </a:r>
            <a:endParaRPr lang="en-IN" dirty="0"/>
          </a:p>
          <a:p>
            <a:r>
              <a:rPr lang="en-US" dirty="0"/>
              <a:t>Every time one plans to travel, one faces a dilemma about which city/country to choose. One way to tackle this dilemma is contact people who stay there and get an idea about the different venues present in the city, which are worth visiting and then comparing different cities. A better way to make comparisons is exactly what I tried to achieve using this project.</a:t>
            </a:r>
            <a:endParaRPr lang="en-IN" dirty="0"/>
          </a:p>
          <a:p>
            <a:pPr marL="0" indent="0">
              <a:buNone/>
            </a:pPr>
            <a:endParaRPr lang="en-IN" dirty="0"/>
          </a:p>
          <a:p>
            <a:pPr lvl="1"/>
            <a:r>
              <a:rPr lang="en-US" b="1" dirty="0"/>
              <a:t>Interested audience</a:t>
            </a:r>
            <a:endParaRPr lang="en-IN" dirty="0"/>
          </a:p>
          <a:p>
            <a:r>
              <a:rPr lang="en-US" dirty="0"/>
              <a:t>The target audience for such a project is twofold. </a:t>
            </a:r>
            <a:endParaRPr lang="en-IN" dirty="0"/>
          </a:p>
          <a:p>
            <a:r>
              <a:rPr lang="en-US" dirty="0"/>
              <a:t>Firstly, any person who plans to visit a country in the western region of the globe. This can help him make the decision regarding which city to visit. </a:t>
            </a:r>
            <a:endParaRPr lang="en-IN" dirty="0"/>
          </a:p>
          <a:p>
            <a:r>
              <a:rPr lang="en-US" dirty="0"/>
              <a:t>Secondly, a company can use this information to create a website or a mobile application, which is updated on a regular basis, to allow individuals to compare two cities by expanding this to several cities.</a:t>
            </a:r>
            <a:endParaRPr lang="en-IN" dirty="0"/>
          </a:p>
          <a:p>
            <a:endParaRPr lang="en-IN" dirty="0"/>
          </a:p>
        </p:txBody>
      </p:sp>
    </p:spTree>
    <p:extLst>
      <p:ext uri="{BB962C8B-B14F-4D97-AF65-F5344CB8AC3E}">
        <p14:creationId xmlns:p14="http://schemas.microsoft.com/office/powerpoint/2010/main" val="8297321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06914-31BA-453D-98B7-C618FDE9E8C3}"/>
              </a:ext>
            </a:extLst>
          </p:cNvPr>
          <p:cNvSpPr>
            <a:spLocks noGrp="1"/>
          </p:cNvSpPr>
          <p:nvPr>
            <p:ph type="title"/>
          </p:nvPr>
        </p:nvSpPr>
        <p:spPr/>
        <p:txBody>
          <a:bodyPr/>
          <a:lstStyle/>
          <a:p>
            <a:r>
              <a:rPr lang="en-IN" dirty="0"/>
              <a:t>Toronto Data Collection</a:t>
            </a:r>
          </a:p>
        </p:txBody>
      </p:sp>
      <p:sp>
        <p:nvSpPr>
          <p:cNvPr id="3" name="Content Placeholder 2">
            <a:extLst>
              <a:ext uri="{FF2B5EF4-FFF2-40B4-BE49-F238E27FC236}">
                <a16:creationId xmlns:a16="http://schemas.microsoft.com/office/drawing/2014/main" id="{6586166B-91F0-42CF-A288-D9073FF6A6BD}"/>
              </a:ext>
            </a:extLst>
          </p:cNvPr>
          <p:cNvSpPr>
            <a:spLocks noGrp="1"/>
          </p:cNvSpPr>
          <p:nvPr>
            <p:ph idx="1"/>
          </p:nvPr>
        </p:nvSpPr>
        <p:spPr/>
        <p:txBody>
          <a:bodyPr/>
          <a:lstStyle/>
          <a:p>
            <a:r>
              <a:rPr lang="en-IN" dirty="0"/>
              <a:t>For Toronto, I scraped the dataset from the following Wikipedia page : </a:t>
            </a:r>
            <a:r>
              <a:rPr lang="en-IN" u="sng" dirty="0">
                <a:hlinkClick r:id="rId2"/>
              </a:rPr>
              <a:t>https://en.wikipedia.org/w/index.php?title=List_of_postal_codes_of_Canada:_M&amp;oldid=942851379</a:t>
            </a:r>
            <a:r>
              <a:rPr lang="en-IN" dirty="0"/>
              <a:t> </a:t>
            </a:r>
          </a:p>
          <a:p>
            <a:r>
              <a:rPr lang="en-IN" dirty="0"/>
              <a:t>And the location data was available at ‘</a:t>
            </a:r>
            <a:r>
              <a:rPr lang="en-IN" u="sng" dirty="0">
                <a:hlinkClick r:id="rId3"/>
              </a:rPr>
              <a:t>http://cocl.us/</a:t>
            </a:r>
            <a:r>
              <a:rPr lang="en-IN" u="sng" dirty="0" err="1">
                <a:hlinkClick r:id="rId3"/>
              </a:rPr>
              <a:t>Geospatial_data</a:t>
            </a:r>
            <a:r>
              <a:rPr lang="en-IN" dirty="0"/>
              <a:t>”</a:t>
            </a:r>
          </a:p>
          <a:p>
            <a:r>
              <a:rPr lang="en-IN" dirty="0"/>
              <a:t>I used these two files and joined them into one pandas data-frame.</a:t>
            </a:r>
          </a:p>
          <a:p>
            <a:endParaRPr lang="en-IN" dirty="0"/>
          </a:p>
        </p:txBody>
      </p:sp>
    </p:spTree>
    <p:extLst>
      <p:ext uri="{BB962C8B-B14F-4D97-AF65-F5344CB8AC3E}">
        <p14:creationId xmlns:p14="http://schemas.microsoft.com/office/powerpoint/2010/main" val="36058860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8FDCC-A1F7-413D-8B85-30906C2FBB83}"/>
              </a:ext>
            </a:extLst>
          </p:cNvPr>
          <p:cNvSpPr>
            <a:spLocks noGrp="1"/>
          </p:cNvSpPr>
          <p:nvPr>
            <p:ph type="title"/>
          </p:nvPr>
        </p:nvSpPr>
        <p:spPr/>
        <p:txBody>
          <a:bodyPr/>
          <a:lstStyle/>
          <a:p>
            <a:r>
              <a:rPr lang="en-IN" dirty="0"/>
              <a:t>New York Data Collection</a:t>
            </a:r>
          </a:p>
        </p:txBody>
      </p:sp>
      <p:sp>
        <p:nvSpPr>
          <p:cNvPr id="3" name="Content Placeholder 2">
            <a:extLst>
              <a:ext uri="{FF2B5EF4-FFF2-40B4-BE49-F238E27FC236}">
                <a16:creationId xmlns:a16="http://schemas.microsoft.com/office/drawing/2014/main" id="{8B11E9F7-D720-4F09-A3F2-C9F9B4C1B1A5}"/>
              </a:ext>
            </a:extLst>
          </p:cNvPr>
          <p:cNvSpPr>
            <a:spLocks noGrp="1"/>
          </p:cNvSpPr>
          <p:nvPr>
            <p:ph idx="1"/>
          </p:nvPr>
        </p:nvSpPr>
        <p:spPr/>
        <p:txBody>
          <a:bodyPr/>
          <a:lstStyle/>
          <a:p>
            <a:pPr marL="0" indent="0">
              <a:buNone/>
            </a:pPr>
            <a:endParaRPr lang="en-IN" dirty="0"/>
          </a:p>
          <a:p>
            <a:r>
              <a:rPr lang="en-IN" dirty="0"/>
              <a:t>For New York, a JSON file was luckily available at </a:t>
            </a:r>
            <a:r>
              <a:rPr lang="en-IN" u="sng" dirty="0">
                <a:hlinkClick r:id="rId2"/>
              </a:rPr>
              <a:t>https://cocl.us/new_york_dataset</a:t>
            </a:r>
            <a:r>
              <a:rPr lang="en-IN" dirty="0"/>
              <a:t> </a:t>
            </a:r>
          </a:p>
          <a:p>
            <a:r>
              <a:rPr lang="en-IN" dirty="0"/>
              <a:t>I converted the JSON file into a pandas data-frame for further analysis.</a:t>
            </a:r>
          </a:p>
          <a:p>
            <a:endParaRPr lang="en-IN" dirty="0"/>
          </a:p>
        </p:txBody>
      </p:sp>
    </p:spTree>
    <p:extLst>
      <p:ext uri="{BB962C8B-B14F-4D97-AF65-F5344CB8AC3E}">
        <p14:creationId xmlns:p14="http://schemas.microsoft.com/office/powerpoint/2010/main" val="3470701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376E0-6FB6-4C18-B420-B12D7B8120F9}"/>
              </a:ext>
            </a:extLst>
          </p:cNvPr>
          <p:cNvSpPr>
            <a:spLocks noGrp="1"/>
          </p:cNvSpPr>
          <p:nvPr>
            <p:ph type="title"/>
          </p:nvPr>
        </p:nvSpPr>
        <p:spPr/>
        <p:txBody>
          <a:bodyPr/>
          <a:lstStyle/>
          <a:p>
            <a:r>
              <a:rPr lang="en-IN" dirty="0"/>
              <a:t>FOURSQUARE API</a:t>
            </a:r>
          </a:p>
        </p:txBody>
      </p:sp>
      <p:sp>
        <p:nvSpPr>
          <p:cNvPr id="3" name="Content Placeholder 2">
            <a:extLst>
              <a:ext uri="{FF2B5EF4-FFF2-40B4-BE49-F238E27FC236}">
                <a16:creationId xmlns:a16="http://schemas.microsoft.com/office/drawing/2014/main" id="{F4215570-9ED9-495C-9AAA-034808A45734}"/>
              </a:ext>
            </a:extLst>
          </p:cNvPr>
          <p:cNvSpPr>
            <a:spLocks noGrp="1"/>
          </p:cNvSpPr>
          <p:nvPr>
            <p:ph idx="1"/>
          </p:nvPr>
        </p:nvSpPr>
        <p:spPr/>
        <p:txBody>
          <a:bodyPr/>
          <a:lstStyle/>
          <a:p>
            <a:r>
              <a:rPr lang="en-US" dirty="0"/>
              <a:t>From the Foursquare API , I retrieved the following for each venue in proximity to all the </a:t>
            </a:r>
            <a:r>
              <a:rPr lang="en-US" dirty="0" err="1"/>
              <a:t>neighbourhoods</a:t>
            </a:r>
            <a:r>
              <a:rPr lang="en-US" dirty="0"/>
              <a:t>:</a:t>
            </a:r>
            <a:endParaRPr lang="en-IN" dirty="0"/>
          </a:p>
          <a:p>
            <a:pPr lvl="0"/>
            <a:r>
              <a:rPr lang="en-US" b="1" dirty="0"/>
              <a:t>Name:</a:t>
            </a:r>
            <a:r>
              <a:rPr lang="en-US" dirty="0"/>
              <a:t> The name of the venue.</a:t>
            </a:r>
            <a:endParaRPr lang="en-IN" dirty="0"/>
          </a:p>
          <a:p>
            <a:pPr lvl="0"/>
            <a:r>
              <a:rPr lang="en-US" b="1" dirty="0"/>
              <a:t>Category:</a:t>
            </a:r>
            <a:r>
              <a:rPr lang="en-US" dirty="0"/>
              <a:t> The category type as defined by the API.</a:t>
            </a:r>
            <a:endParaRPr lang="en-IN" dirty="0"/>
          </a:p>
          <a:p>
            <a:pPr lvl="0"/>
            <a:r>
              <a:rPr lang="en-US" b="1" dirty="0"/>
              <a:t>Latitude:</a:t>
            </a:r>
            <a:r>
              <a:rPr lang="en-US" dirty="0"/>
              <a:t> The latitude value of the venue.</a:t>
            </a:r>
            <a:endParaRPr lang="en-IN" dirty="0"/>
          </a:p>
          <a:p>
            <a:pPr lvl="0"/>
            <a:r>
              <a:rPr lang="en-US" b="1" dirty="0"/>
              <a:t>Longitude:</a:t>
            </a:r>
            <a:r>
              <a:rPr lang="en-US" dirty="0"/>
              <a:t> The longitude value of the venue.</a:t>
            </a:r>
            <a:endParaRPr lang="en-IN" dirty="0"/>
          </a:p>
          <a:p>
            <a:pPr marL="0" indent="0">
              <a:buNone/>
            </a:pPr>
            <a:endParaRPr lang="en-IN" dirty="0"/>
          </a:p>
        </p:txBody>
      </p:sp>
    </p:spTree>
    <p:extLst>
      <p:ext uri="{BB962C8B-B14F-4D97-AF65-F5344CB8AC3E}">
        <p14:creationId xmlns:p14="http://schemas.microsoft.com/office/powerpoint/2010/main" val="2313613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BB6D1-3840-427F-8E04-EE0F23A431A0}"/>
              </a:ext>
            </a:extLst>
          </p:cNvPr>
          <p:cNvSpPr>
            <a:spLocks noGrp="1"/>
          </p:cNvSpPr>
          <p:nvPr>
            <p:ph type="title"/>
          </p:nvPr>
        </p:nvSpPr>
        <p:spPr>
          <a:xfrm>
            <a:off x="888631" y="2771775"/>
            <a:ext cx="3498979" cy="2034592"/>
          </a:xfrm>
        </p:spPr>
        <p:txBody>
          <a:bodyPr>
            <a:normAutofit fontScale="90000"/>
          </a:bodyPr>
          <a:lstStyle/>
          <a:p>
            <a:r>
              <a:rPr lang="en-GB" dirty="0"/>
              <a:t>A map of Toronto with neighbourhoods superimposed on top.</a:t>
            </a:r>
            <a:br>
              <a:rPr lang="en-IN" dirty="0"/>
            </a:br>
            <a:endParaRPr lang="en-IN" dirty="0"/>
          </a:p>
        </p:txBody>
      </p:sp>
      <p:pic>
        <p:nvPicPr>
          <p:cNvPr id="4" name="Content Placeholder 3">
            <a:extLst>
              <a:ext uri="{FF2B5EF4-FFF2-40B4-BE49-F238E27FC236}">
                <a16:creationId xmlns:a16="http://schemas.microsoft.com/office/drawing/2014/main" id="{ECC84B32-26DD-49AC-83D8-E37F2CC34723}"/>
              </a:ext>
            </a:extLst>
          </p:cNvPr>
          <p:cNvPicPr>
            <a:picLocks noGrp="1"/>
          </p:cNvPicPr>
          <p:nvPr>
            <p:ph idx="1"/>
          </p:nvPr>
        </p:nvPicPr>
        <p:blipFill rotWithShape="1">
          <a:blip r:embed="rId2"/>
          <a:srcRect l="23393" t="27592" r="17184" b="9342"/>
          <a:stretch/>
        </p:blipFill>
        <p:spPr bwMode="auto">
          <a:xfrm>
            <a:off x="5118100" y="1552362"/>
            <a:ext cx="6281738" cy="37501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9193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4C017-E72C-489B-8E10-3FA8E05B1C90}"/>
              </a:ext>
            </a:extLst>
          </p:cNvPr>
          <p:cNvSpPr>
            <a:spLocks noGrp="1"/>
          </p:cNvSpPr>
          <p:nvPr>
            <p:ph type="title"/>
          </p:nvPr>
        </p:nvSpPr>
        <p:spPr>
          <a:xfrm>
            <a:off x="888631" y="2752725"/>
            <a:ext cx="3498979" cy="2053642"/>
          </a:xfrm>
        </p:spPr>
        <p:txBody>
          <a:bodyPr>
            <a:normAutofit fontScale="90000"/>
          </a:bodyPr>
          <a:lstStyle/>
          <a:p>
            <a:r>
              <a:rPr lang="en-GB" dirty="0"/>
              <a:t>A map of New York City with neighbourhoods superimposed on top.</a:t>
            </a:r>
            <a:br>
              <a:rPr lang="en-IN" dirty="0"/>
            </a:br>
            <a:endParaRPr lang="en-IN" dirty="0"/>
          </a:p>
        </p:txBody>
      </p:sp>
      <p:pic>
        <p:nvPicPr>
          <p:cNvPr id="4" name="Content Placeholder 3">
            <a:extLst>
              <a:ext uri="{FF2B5EF4-FFF2-40B4-BE49-F238E27FC236}">
                <a16:creationId xmlns:a16="http://schemas.microsoft.com/office/drawing/2014/main" id="{8959258F-63A3-487B-B4AD-9394EA8523A3}"/>
              </a:ext>
            </a:extLst>
          </p:cNvPr>
          <p:cNvPicPr>
            <a:picLocks noGrp="1"/>
          </p:cNvPicPr>
          <p:nvPr>
            <p:ph idx="1"/>
          </p:nvPr>
        </p:nvPicPr>
        <p:blipFill rotWithShape="1">
          <a:blip r:embed="rId2"/>
          <a:srcRect l="25168" t="27001" r="18292" b="13086"/>
          <a:stretch/>
        </p:blipFill>
        <p:spPr bwMode="auto">
          <a:xfrm>
            <a:off x="5118100" y="1555276"/>
            <a:ext cx="6281738" cy="374427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17848318"/>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docProps/app.xml><?xml version="1.0" encoding="utf-8"?>
<Properties xmlns="http://schemas.openxmlformats.org/officeDocument/2006/extended-properties" xmlns:vt="http://schemas.openxmlformats.org/officeDocument/2006/docPropsVTypes">
  <Template>Atlas</Template>
  <TotalTime>142</TotalTime>
  <Words>952</Words>
  <Application>Microsoft Office PowerPoint</Application>
  <PresentationFormat>Widescreen</PresentationFormat>
  <Paragraphs>53</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 Light</vt:lpstr>
      <vt:lpstr>Rockwell</vt:lpstr>
      <vt:lpstr>Wingdings</vt:lpstr>
      <vt:lpstr>Atlas</vt:lpstr>
      <vt:lpstr>A comparison between New York and Toronto  - A Battle of Neighbourhoods </vt:lpstr>
      <vt:lpstr>Torronto, Canada</vt:lpstr>
      <vt:lpstr>New York City, United States</vt:lpstr>
      <vt:lpstr>THE AIM AND TARGET AUDIENCE</vt:lpstr>
      <vt:lpstr>Toronto Data Collection</vt:lpstr>
      <vt:lpstr>New York Data Collection</vt:lpstr>
      <vt:lpstr>FOURSQUARE API</vt:lpstr>
      <vt:lpstr>A map of Toronto with neighbourhoods superimposed on top. </vt:lpstr>
      <vt:lpstr>A map of New York City with neighbourhoods superimposed on top. </vt:lpstr>
      <vt:lpstr>A map of Manhattan, New York City with neighbourhoods superimposed on top. </vt:lpstr>
      <vt:lpstr>METHODOLOGY</vt:lpstr>
      <vt:lpstr>Exploring Venues (Toronto)</vt:lpstr>
      <vt:lpstr>Exploring Venues (New York City)</vt:lpstr>
      <vt:lpstr>Exploring Venues (Manhattan)</vt:lpstr>
      <vt:lpstr>CLUSTERING (Toronto)</vt:lpstr>
      <vt:lpstr>Exploring Venues (Manhattan)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Vibhu Sood</dc:creator>
  <cp:lastModifiedBy>Vibhu Sood</cp:lastModifiedBy>
  <cp:revision>6</cp:revision>
  <dcterms:created xsi:type="dcterms:W3CDTF">2020-03-30T05:27:37Z</dcterms:created>
  <dcterms:modified xsi:type="dcterms:W3CDTF">2020-03-30T07:49:54Z</dcterms:modified>
</cp:coreProperties>
</file>

<file path=docProps/thumbnail.jpeg>
</file>